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lata" panose="020B0604020202020204" charset="0"/>
      <p:regular r:id="rId8"/>
    </p:embeddedFont>
    <p:embeddedFont>
      <p:font typeface="Glacial Indifference" panose="020B0604020202020204" charset="0"/>
      <p:regular r:id="rId9"/>
    </p:embeddedFont>
    <p:embeddedFont>
      <p:font typeface="Montserrat Light" panose="00000400000000000000" pitchFamily="2" charset="0"/>
      <p:regular r:id="rId10"/>
      <p: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06860E-E4E1-4930-8FB8-B6F95BBF09A3}" v="72" dt="2024-12-05T06:02:53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64" y="1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608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microsoft.com/office/2016/11/relationships/changesInfo" Target="changesInfos/changesInfo1.xml"/><Relationship Id="rId1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ọc Thạch Nhan b1805657" userId="ddb3baa4997bdf4d" providerId="LiveId" clId="{FD06860E-E4E1-4930-8FB8-B6F95BBF09A3}"/>
    <pc:docChg chg="undo custSel modSld">
      <pc:chgData name="Ngọc Thạch Nhan b1805657" userId="ddb3baa4997bdf4d" providerId="LiveId" clId="{FD06860E-E4E1-4930-8FB8-B6F95BBF09A3}" dt="2024-12-05T06:15:51.574" v="2835" actId="20577"/>
      <pc:docMkLst>
        <pc:docMk/>
      </pc:docMkLst>
      <pc:sldChg chg="modSp mod modNotesTx">
        <pc:chgData name="Ngọc Thạch Nhan b1805657" userId="ddb3baa4997bdf4d" providerId="LiveId" clId="{FD06860E-E4E1-4930-8FB8-B6F95BBF09A3}" dt="2024-12-05T05:52:36.173" v="1720" actId="20577"/>
        <pc:sldMkLst>
          <pc:docMk/>
          <pc:sldMk cId="0" sldId="256"/>
        </pc:sldMkLst>
        <pc:spChg chg="mod">
          <ac:chgData name="Ngọc Thạch Nhan b1805657" userId="ddb3baa4997bdf4d" providerId="LiveId" clId="{FD06860E-E4E1-4930-8FB8-B6F95BBF09A3}" dt="2024-12-05T05:01:04.268" v="7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1:19.372" v="8" actId="1076"/>
          <ac:spMkLst>
            <pc:docMk/>
            <pc:sldMk cId="0" sldId="256"/>
            <ac:spMk id="25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2:36.173" v="1720" actId="20577"/>
          <ac:spMkLst>
            <pc:docMk/>
            <pc:sldMk cId="0" sldId="256"/>
            <ac:spMk id="30" creationId="{00000000-0000-0000-0000-000000000000}"/>
          </ac:spMkLst>
        </pc:spChg>
      </pc:sldChg>
      <pc:sldChg chg="modSp mod modAnim modNotesTx">
        <pc:chgData name="Ngọc Thạch Nhan b1805657" userId="ddb3baa4997bdf4d" providerId="LiveId" clId="{FD06860E-E4E1-4930-8FB8-B6F95BBF09A3}" dt="2024-12-05T05:28:39.919" v="968" actId="113"/>
        <pc:sldMkLst>
          <pc:docMk/>
          <pc:sldMk cId="0" sldId="257"/>
        </pc:sldMkLst>
        <pc:spChg chg="mod">
          <ac:chgData name="Ngọc Thạch Nhan b1805657" userId="ddb3baa4997bdf4d" providerId="LiveId" clId="{FD06860E-E4E1-4930-8FB8-B6F95BBF09A3}" dt="2024-12-05T05:00:27.717" v="2" actId="255"/>
          <ac:spMkLst>
            <pc:docMk/>
            <pc:sldMk cId="0" sldId="257"/>
            <ac:spMk id="9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33.770" v="3" actId="108"/>
          <ac:spMkLst>
            <pc:docMk/>
            <pc:sldMk cId="0" sldId="257"/>
            <ac:spMk id="12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41.772" v="4" actId="10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45.145" v="5" actId="108"/>
          <ac:spMkLst>
            <pc:docMk/>
            <pc:sldMk cId="0" sldId="257"/>
            <ac:spMk id="16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0:48.272" v="6" actId="108"/>
          <ac:spMkLst>
            <pc:docMk/>
            <pc:sldMk cId="0" sldId="257"/>
            <ac:spMk id="21" creationId="{00000000-0000-0000-0000-000000000000}"/>
          </ac:spMkLst>
        </pc:spChg>
      </pc:sldChg>
      <pc:sldChg chg="delSp modSp mod delAnim modAnim modNotesTx">
        <pc:chgData name="Ngọc Thạch Nhan b1805657" userId="ddb3baa4997bdf4d" providerId="LiveId" clId="{FD06860E-E4E1-4930-8FB8-B6F95BBF09A3}" dt="2024-12-05T05:38:48.546" v="1096" actId="14100"/>
        <pc:sldMkLst>
          <pc:docMk/>
          <pc:sldMk cId="0" sldId="258"/>
        </pc:sldMkLst>
        <pc:spChg chg="mod">
          <ac:chgData name="Ngọc Thạch Nhan b1805657" userId="ddb3baa4997bdf4d" providerId="LiveId" clId="{FD06860E-E4E1-4930-8FB8-B6F95BBF09A3}" dt="2024-12-05T05:38:48.546" v="1096" actId="14100"/>
          <ac:spMkLst>
            <pc:docMk/>
            <pc:sldMk cId="0" sldId="258"/>
            <ac:spMk id="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11.232" v="13" actId="14100"/>
          <ac:spMkLst>
            <pc:docMk/>
            <pc:sldMk cId="0" sldId="258"/>
            <ac:spMk id="9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09.033" v="12" actId="14100"/>
          <ac:spMkLst>
            <pc:docMk/>
            <pc:sldMk cId="0" sldId="258"/>
            <ac:spMk id="10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04.954" v="11" actId="1410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02:00.947" v="10" actId="14100"/>
          <ac:spMkLst>
            <pc:docMk/>
            <pc:sldMk cId="0" sldId="258"/>
            <ac:spMk id="13" creationId="{00000000-0000-0000-0000-000000000000}"/>
          </ac:spMkLst>
        </pc:spChg>
        <pc:spChg chg="del mod">
          <ac:chgData name="Ngọc Thạch Nhan b1805657" userId="ddb3baa4997bdf4d" providerId="LiveId" clId="{FD06860E-E4E1-4930-8FB8-B6F95BBF09A3}" dt="2024-12-05T05:38:42.234" v="1093" actId="478"/>
          <ac:spMkLst>
            <pc:docMk/>
            <pc:sldMk cId="0" sldId="258"/>
            <ac:spMk id="15" creationId="{00000000-0000-0000-0000-000000000000}"/>
          </ac:spMkLst>
        </pc:spChg>
      </pc:sldChg>
      <pc:sldChg chg="addSp modSp mod modNotesTx">
        <pc:chgData name="Ngọc Thạch Nhan b1805657" userId="ddb3baa4997bdf4d" providerId="LiveId" clId="{FD06860E-E4E1-4930-8FB8-B6F95BBF09A3}" dt="2024-12-05T06:15:51.574" v="2835" actId="20577"/>
        <pc:sldMkLst>
          <pc:docMk/>
          <pc:sldMk cId="0" sldId="259"/>
        </pc:sldMkLst>
        <pc:spChg chg="mod">
          <ac:chgData name="Ngọc Thạch Nhan b1805657" userId="ddb3baa4997bdf4d" providerId="LiveId" clId="{FD06860E-E4E1-4930-8FB8-B6F95BBF09A3}" dt="2024-12-05T06:00:48.415" v="1791" actId="108"/>
          <ac:spMkLst>
            <pc:docMk/>
            <pc:sldMk cId="0" sldId="259"/>
            <ac:spMk id="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6:00:54.059" v="1792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9:45.383" v="1774" actId="14100"/>
          <ac:spMkLst>
            <pc:docMk/>
            <pc:sldMk cId="0" sldId="259"/>
            <ac:spMk id="7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9:51.532" v="1775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2:46.813" v="1735" actId="20577"/>
          <ac:spMkLst>
            <pc:docMk/>
            <pc:sldMk cId="0" sldId="259"/>
            <ac:spMk id="14" creationId="{00000000-0000-0000-0000-000000000000}"/>
          </ac:spMkLst>
        </pc:spChg>
        <pc:spChg chg="mod">
          <ac:chgData name="Ngọc Thạch Nhan b1805657" userId="ddb3baa4997bdf4d" providerId="LiveId" clId="{FD06860E-E4E1-4930-8FB8-B6F95BBF09A3}" dt="2024-12-05T05:59:37.073" v="1771" actId="1076"/>
          <ac:spMkLst>
            <pc:docMk/>
            <pc:sldMk cId="0" sldId="259"/>
            <ac:spMk id="15" creationId="{00000000-0000-0000-0000-000000000000}"/>
          </ac:spMkLst>
        </pc:spChg>
        <pc:spChg chg="add">
          <ac:chgData name="Ngọc Thạch Nhan b1805657" userId="ddb3baa4997bdf4d" providerId="LiveId" clId="{FD06860E-E4E1-4930-8FB8-B6F95BBF09A3}" dt="2024-12-05T05:57:46.135" v="1754"/>
          <ac:spMkLst>
            <pc:docMk/>
            <pc:sldMk cId="0" sldId="259"/>
            <ac:spMk id="17" creationId="{16E2C961-19E9-F2A3-56B3-0AC165A0D574}"/>
          </ac:spMkLst>
        </pc:spChg>
        <pc:spChg chg="add">
          <ac:chgData name="Ngọc Thạch Nhan b1805657" userId="ddb3baa4997bdf4d" providerId="LiveId" clId="{FD06860E-E4E1-4930-8FB8-B6F95BBF09A3}" dt="2024-12-05T05:57:49.980" v="1755"/>
          <ac:spMkLst>
            <pc:docMk/>
            <pc:sldMk cId="0" sldId="259"/>
            <ac:spMk id="18" creationId="{C7466F33-C2A7-3BD7-4876-821F584EB6E0}"/>
          </ac:spMkLst>
        </pc:spChg>
        <pc:spChg chg="add mod">
          <ac:chgData name="Ngọc Thạch Nhan b1805657" userId="ddb3baa4997bdf4d" providerId="LiveId" clId="{FD06860E-E4E1-4930-8FB8-B6F95BBF09A3}" dt="2024-12-05T06:03:37.464" v="1826" actId="14100"/>
          <ac:spMkLst>
            <pc:docMk/>
            <pc:sldMk cId="0" sldId="259"/>
            <ac:spMk id="19" creationId="{7823954A-7C63-A0FE-83D4-E46F05A6E80D}"/>
          </ac:spMkLst>
        </pc:spChg>
        <pc:spChg chg="add mod">
          <ac:chgData name="Ngọc Thạch Nhan b1805657" userId="ddb3baa4997bdf4d" providerId="LiveId" clId="{FD06860E-E4E1-4930-8FB8-B6F95BBF09A3}" dt="2024-12-05T06:03:33.490" v="1825" actId="1076"/>
          <ac:spMkLst>
            <pc:docMk/>
            <pc:sldMk cId="0" sldId="259"/>
            <ac:spMk id="20" creationId="{93D1F423-D759-FBB8-B8CE-46737A037C62}"/>
          </ac:spMkLst>
        </pc:spChg>
      </pc:sldChg>
      <pc:sldChg chg="modNotesTx">
        <pc:chgData name="Ngọc Thạch Nhan b1805657" userId="ddb3baa4997bdf4d" providerId="LiveId" clId="{FD06860E-E4E1-4930-8FB8-B6F95BBF09A3}" dt="2024-12-05T05:46:03.135" v="1487" actId="20577"/>
        <pc:sldMkLst>
          <pc:docMk/>
          <pc:sldMk cId="0" sldId="260"/>
        </pc:sldMkLst>
      </pc:sld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92ABA-7A1E-4F9F-A12F-FB37CC8C582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BF602-C827-4AA4-8C00-CC2C794B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2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Goodmoring</a:t>
            </a:r>
            <a:r>
              <a:rPr lang="en-US" dirty="0"/>
              <a:t> everyone. Today I’ll talk about the iconic of the U.S. it’s Statue of liberty . It located in Liberty Island , NY CT.</a:t>
            </a:r>
          </a:p>
          <a:p>
            <a:r>
              <a:rPr lang="en-US" dirty="0"/>
              <a:t>It’s very famous . People in the world come to take memory photos and learn </a:t>
            </a:r>
            <a:r>
              <a:rPr lang="en-US" dirty="0" err="1"/>
              <a:t>sth</a:t>
            </a:r>
            <a:r>
              <a:rPr lang="en-US" dirty="0"/>
              <a:t> about this statue.</a:t>
            </a:r>
          </a:p>
          <a:p>
            <a:r>
              <a:rPr lang="en-US" dirty="0"/>
              <a:t>Before we </a:t>
            </a:r>
            <a:r>
              <a:rPr lang="en-US" dirty="0" err="1"/>
              <a:t>kno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History. Here is the start date and construction process.</a:t>
            </a:r>
          </a:p>
          <a:p>
            <a:r>
              <a:rPr lang="en-US" dirty="0"/>
              <a:t> In 1865 the French historian </a:t>
            </a:r>
            <a:r>
              <a:rPr lang="en-US" dirty="0" err="1"/>
              <a:t>uy</a:t>
            </a:r>
            <a:r>
              <a:rPr lang="en-US" dirty="0"/>
              <a:t> </a:t>
            </a:r>
            <a:r>
              <a:rPr lang="en-US" dirty="0" err="1"/>
              <a:t>đoa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lé</a:t>
            </a:r>
            <a:r>
              <a:rPr lang="en-US" dirty="0"/>
              <a:t> </a:t>
            </a:r>
            <a:r>
              <a:rPr lang="en-US" dirty="0" err="1"/>
              <a:t>pô</a:t>
            </a:r>
            <a:r>
              <a:rPr lang="en-US" dirty="0"/>
              <a:t> </a:t>
            </a:r>
            <a:r>
              <a:rPr lang="en-US" dirty="0" err="1"/>
              <a:t>lêy</a:t>
            </a:r>
            <a:r>
              <a:rPr lang="en-US" dirty="0"/>
              <a:t> proposed gifting a statue from the people of France to the United States to commemorate the friendship between the two nations and to honor liberty and democracy(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xy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/>
              <a:t>French sculptor Frédéric Auguste Bartholdi (v </a:t>
            </a:r>
            <a:r>
              <a:rPr lang="en-US" dirty="0" err="1"/>
              <a:t>rế</a:t>
            </a:r>
            <a:r>
              <a:rPr lang="en-US" dirty="0"/>
              <a:t> </a:t>
            </a:r>
            <a:r>
              <a:rPr lang="en-US" dirty="0" err="1"/>
              <a:t>đê</a:t>
            </a:r>
            <a:r>
              <a:rPr lang="en-US" dirty="0"/>
              <a:t> </a:t>
            </a:r>
            <a:r>
              <a:rPr lang="en-US" dirty="0" err="1"/>
              <a:t>ríc</a:t>
            </a:r>
            <a:r>
              <a:rPr lang="en-US" dirty="0"/>
              <a:t>- u </a:t>
            </a:r>
            <a:r>
              <a:rPr lang="en-US" dirty="0" err="1"/>
              <a:t>gụt</a:t>
            </a:r>
            <a:r>
              <a:rPr lang="en-US" dirty="0"/>
              <a:t>- </a:t>
            </a:r>
            <a:r>
              <a:rPr lang="en-US" dirty="0" err="1"/>
              <a:t>bát</a:t>
            </a:r>
            <a:r>
              <a:rPr lang="en-US" dirty="0"/>
              <a:t> </a:t>
            </a:r>
            <a:r>
              <a:rPr lang="en-US" dirty="0" err="1"/>
              <a:t>thô</a:t>
            </a:r>
            <a:r>
              <a:rPr lang="en-US" dirty="0"/>
              <a:t> </a:t>
            </a:r>
            <a:r>
              <a:rPr lang="en-US" dirty="0" err="1"/>
              <a:t>ri</a:t>
            </a:r>
            <a:r>
              <a:rPr lang="en-US" dirty="0"/>
              <a:t>) began designing the statue and started in 1875. </a:t>
            </a:r>
          </a:p>
          <a:p>
            <a:r>
              <a:rPr lang="en-US" dirty="0"/>
              <a:t> 1884 It was completed in France after 9 years and the Pedestal was constructing in the Liberty Island in 1883 and done after 3 years</a:t>
            </a:r>
          </a:p>
          <a:p>
            <a:r>
              <a:rPr lang="en-US" dirty="0"/>
              <a:t>The statue was disassembled (dis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sém</a:t>
            </a:r>
            <a:r>
              <a:rPr lang="en-US" dirty="0"/>
              <a:t> </a:t>
            </a:r>
            <a:r>
              <a:rPr lang="en-US" dirty="0" err="1"/>
              <a:t>bồ</a:t>
            </a:r>
            <a:r>
              <a:rPr lang="en-US" dirty="0"/>
              <a:t>) into 350 pieces and shipped to New York, arriving on June 17, 1885.</a:t>
            </a:r>
          </a:p>
          <a:p>
            <a:r>
              <a:rPr lang="en-US" dirty="0"/>
              <a:t>The assembly of the statue atop the pedestal was completed in October 1886. The official dedication ceremony took place on </a:t>
            </a:r>
            <a:r>
              <a:rPr lang="en-US" b="0" dirty="0"/>
              <a:t>October 28, 1886</a:t>
            </a:r>
            <a:r>
              <a:rPr lang="en-US" dirty="0"/>
              <a:t>, attended by U.S. President Grover Cleveland.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Statue of Liberty, officially named </a:t>
            </a:r>
            <a:r>
              <a:rPr lang="en-US" b="1" dirty="0"/>
              <a:t>"Liberty Enlightening the World,"</a:t>
            </a:r>
            <a:r>
              <a:rPr lang="en-US" dirty="0"/>
              <a:t> represents for the freedom and democracy in the world</a:t>
            </a:r>
          </a:p>
          <a:p>
            <a:r>
              <a:rPr lang="en-US" dirty="0"/>
              <a:t>the statue became a welcoming symbol for millions of immigrants arriving in the United States in search of a better life. The “America Dream”.</a:t>
            </a:r>
          </a:p>
          <a:p>
            <a:r>
              <a:rPr lang="en-US" dirty="0"/>
              <a:t>The statue is a gift from the people of France to the United States, commemorating the friendship and cooperation between the two nations during the American Revolution</a:t>
            </a:r>
          </a:p>
          <a:p>
            <a:r>
              <a:rPr lang="en-US" dirty="0"/>
              <a:t>The torch that Lady Liberty holds symbolizes the light guiding the way to freedom and knowledge. It represents enlightenment and the hope for a brighter future.</a:t>
            </a:r>
          </a:p>
          <a:p>
            <a:r>
              <a:rPr lang="en-US" dirty="0"/>
              <a:t>At the foot of the statue is a broken chain, symbolizing liberation from oppression and slavery. This emphasizes(</a:t>
            </a:r>
            <a:r>
              <a:rPr lang="en-US" dirty="0" err="1"/>
              <a:t>ím</a:t>
            </a:r>
            <a:r>
              <a:rPr lang="en-US" dirty="0"/>
              <a:t> </a:t>
            </a:r>
            <a:r>
              <a:rPr lang="en-US" dirty="0" err="1"/>
              <a:t>phơ</a:t>
            </a:r>
            <a:r>
              <a:rPr lang="en-US" dirty="0"/>
              <a:t> size </a:t>
            </a:r>
            <a:r>
              <a:rPr lang="en-US" dirty="0" err="1"/>
              <a:t>sịt</a:t>
            </a:r>
            <a:r>
              <a:rPr lang="en-US" dirty="0"/>
              <a:t>) the importance of freedom and equal rights for all.</a:t>
            </a:r>
            <a:br>
              <a:rPr lang="en-US" dirty="0"/>
            </a:br>
            <a:r>
              <a:rPr lang="en-US" dirty="0"/>
              <a:t>Lady Liberty holds a tablet inscribed the date of the United States Declaration of Independence. This symbolizes the foundation of freedom and democracy in the U.S.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0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suggest for visitors. </a:t>
            </a:r>
            <a:br>
              <a:rPr lang="en-US" dirty="0"/>
            </a:br>
            <a:r>
              <a:rPr lang="en-US" dirty="0"/>
              <a:t>Because it’s just open from 8:30 AM to 4 PM and many visitor want to come there. I suggest that you should buy tickets online. Besides, there are 3 kind of tickets.” General Admission” Pedestal Reserve Ticket” Crown Reserve Ticket”</a:t>
            </a:r>
            <a:br>
              <a:rPr lang="en-US" dirty="0"/>
            </a:br>
            <a:r>
              <a:rPr lang="en-US" dirty="0"/>
              <a:t>Ferry service to Liberty Island and Ellis Island, access to the grounds and museums on both islands.</a:t>
            </a:r>
            <a:br>
              <a:rPr lang="en-US" dirty="0"/>
            </a:br>
            <a:r>
              <a:rPr lang="en-US" dirty="0"/>
              <a:t>Everything in general admission plus access to the pedestal.</a:t>
            </a:r>
            <a:br>
              <a:rPr lang="en-US" dirty="0"/>
            </a:br>
            <a:r>
              <a:rPr lang="en-US" dirty="0"/>
              <a:t>All pedestal access benefits plus entry to the crown. It very limited ticket. So you maybe wait for months.</a:t>
            </a:r>
          </a:p>
          <a:p>
            <a:r>
              <a:rPr lang="en-US" dirty="0"/>
              <a:t>There are few restaurants and public restrooms . So you don’t need to worry about these problems</a:t>
            </a:r>
          </a:p>
          <a:p>
            <a:r>
              <a:rPr lang="en-US" dirty="0"/>
              <a:t>Finally. Remember to check the schedule and weather. Keep safety and </a:t>
            </a:r>
            <a:r>
              <a:rPr lang="en-US"/>
              <a:t>enjoy your trip.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everyone for listening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BF602-C827-4AA4-8C00-CC2C794BEF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3740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497630">
            <a:off x="12393079" y="-461397"/>
            <a:ext cx="7821318" cy="13147373"/>
          </a:xfrm>
          <a:prstGeom prst="rect">
            <a:avLst/>
          </a:prstGeom>
          <a:solidFill>
            <a:srgbClr val="1D3880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43703" y="8561937"/>
            <a:ext cx="6663423" cy="1277676"/>
          </a:xfrm>
          <a:custGeom>
            <a:avLst/>
            <a:gdLst/>
            <a:ahLst/>
            <a:cxnLst/>
            <a:rect l="l" t="t" r="r" b="b"/>
            <a:pathLst>
              <a:path w="6663423" h="1277676">
                <a:moveTo>
                  <a:pt x="0" y="0"/>
                </a:moveTo>
                <a:lnTo>
                  <a:pt x="6663423" y="0"/>
                </a:lnTo>
                <a:lnTo>
                  <a:pt x="6663423" y="1277676"/>
                </a:lnTo>
                <a:lnTo>
                  <a:pt x="0" y="1277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033680" y="684077"/>
            <a:ext cx="5883471" cy="8152900"/>
            <a:chOff x="0" y="0"/>
            <a:chExt cx="4734560" cy="6560820"/>
          </a:xfrm>
        </p:grpSpPr>
        <p:sp>
          <p:nvSpPr>
            <p:cNvPr id="5" name="Freeform 5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21823" r="-218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4175" y="2107958"/>
            <a:ext cx="49334" cy="4960327"/>
            <a:chOff x="0" y="0"/>
            <a:chExt cx="12993" cy="13064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93" cy="1306424"/>
            </a:xfrm>
            <a:custGeom>
              <a:avLst/>
              <a:gdLst/>
              <a:ahLst/>
              <a:cxnLst/>
              <a:rect l="l" t="t" r="r" b="b"/>
              <a:pathLst>
                <a:path w="12993" h="1306424">
                  <a:moveTo>
                    <a:pt x="0" y="0"/>
                  </a:moveTo>
                  <a:lnTo>
                    <a:pt x="12993" y="0"/>
                  </a:lnTo>
                  <a:lnTo>
                    <a:pt x="12993" y="1306424"/>
                  </a:lnTo>
                  <a:lnTo>
                    <a:pt x="0" y="130642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993" cy="1344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50297" y="682980"/>
            <a:ext cx="1435411" cy="1015403"/>
          </a:xfrm>
          <a:custGeom>
            <a:avLst/>
            <a:gdLst/>
            <a:ahLst/>
            <a:cxnLst/>
            <a:rect l="l" t="t" r="r" b="b"/>
            <a:pathLst>
              <a:path w="1435411" h="1015403">
                <a:moveTo>
                  <a:pt x="0" y="0"/>
                </a:moveTo>
                <a:lnTo>
                  <a:pt x="1435411" y="0"/>
                </a:lnTo>
                <a:lnTo>
                  <a:pt x="1435411" y="1015403"/>
                </a:lnTo>
                <a:lnTo>
                  <a:pt x="0" y="101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68662" y="1946033"/>
            <a:ext cx="436553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spc="86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STATUE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5708" y="1029571"/>
            <a:ext cx="4873555" cy="35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8"/>
              </a:lnSpc>
            </a:pPr>
            <a:r>
              <a:rPr lang="en-US" sz="2531" spc="17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Liberty Island, New York City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0297" y="6452047"/>
            <a:ext cx="8123510" cy="61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r>
              <a:rPr lang="en-US" sz="3686" spc="398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The iconic of the United States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88251" y="3340186"/>
            <a:ext cx="160181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spc="86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OF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8662" y="4734340"/>
            <a:ext cx="458918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spc="86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LIBERTY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6262" y="7934956"/>
            <a:ext cx="1388070" cy="7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  <a:spcBef>
                <a:spcPct val="0"/>
              </a:spcBef>
            </a:pPr>
            <a:r>
              <a:rPr lang="en-US" sz="4509" u="none" strike="noStrike" spc="238" dirty="0">
                <a:solidFill>
                  <a:srgbClr val="231F20"/>
                </a:solidFill>
                <a:latin typeface="Alata"/>
                <a:ea typeface="Alata"/>
                <a:cs typeface="Alata"/>
                <a:sym typeface="Alata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74620" y="7966569"/>
            <a:ext cx="1388070" cy="7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  <a:spcBef>
                <a:spcPct val="0"/>
              </a:spcBef>
            </a:pPr>
            <a:r>
              <a:rPr lang="en-US" sz="4509" spc="238">
                <a:solidFill>
                  <a:srgbClr val="231F20"/>
                </a:solidFill>
                <a:latin typeface="Alata"/>
                <a:ea typeface="Alata"/>
                <a:cs typeface="Alata"/>
                <a:sym typeface="Alata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5678" y="8718295"/>
            <a:ext cx="2069239" cy="3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History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45744" y="7934956"/>
            <a:ext cx="1388070" cy="7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22"/>
              </a:lnSpc>
              <a:spcBef>
                <a:spcPct val="0"/>
              </a:spcBef>
            </a:pPr>
            <a:r>
              <a:rPr lang="en-US" sz="4509" spc="238">
                <a:solidFill>
                  <a:srgbClr val="231F20"/>
                </a:solidFill>
                <a:latin typeface="Alata"/>
                <a:ea typeface="Alata"/>
                <a:cs typeface="Alata"/>
                <a:sym typeface="Alata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34035" y="8718295"/>
            <a:ext cx="2069239" cy="3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Symbolism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05160" y="8670080"/>
            <a:ext cx="2069239" cy="3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Travel hints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99765">
            <a:off x="53235" y="-6648310"/>
            <a:ext cx="5143500" cy="18288000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7951" y="196933"/>
            <a:ext cx="6130019" cy="4597514"/>
          </a:xfrm>
          <a:custGeom>
            <a:avLst/>
            <a:gdLst/>
            <a:ahLst/>
            <a:cxnLst/>
            <a:rect l="l" t="t" r="r" b="b"/>
            <a:pathLst>
              <a:path w="6130019" h="4597514">
                <a:moveTo>
                  <a:pt x="0" y="0"/>
                </a:moveTo>
                <a:lnTo>
                  <a:pt x="6130019" y="0"/>
                </a:lnTo>
                <a:lnTo>
                  <a:pt x="6130019" y="4597514"/>
                </a:lnTo>
                <a:lnTo>
                  <a:pt x="0" y="4597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8" b="-25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10800000">
            <a:off x="6556910" y="-6782235"/>
            <a:ext cx="12312126" cy="18288000"/>
          </a:xfrm>
          <a:prstGeom prst="rect">
            <a:avLst/>
          </a:prstGeom>
          <a:gradFill rotWithShape="1">
            <a:gsLst>
              <a:gs pos="0">
                <a:srgbClr val="A6A6A6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124700" y="73108"/>
            <a:ext cx="12541705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48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START DATE AND CONSTRUCTION 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61671" y="2521090"/>
            <a:ext cx="277604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INITIAL IDEA 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2624983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2624983" y="2816365"/>
            <a:ext cx="223668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003711" y="2438540"/>
            <a:ext cx="1391841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1865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09222" y="3242459"/>
            <a:ext cx="383114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DESIGN AND COMMENCEMENT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11140367" y="3804434"/>
            <a:ext cx="150366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216304" y="3407559"/>
            <a:ext cx="1334393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1875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07479" y="4510237"/>
            <a:ext cx="373023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COMPLETION IN FRANCE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01677" y="4694387"/>
            <a:ext cx="1395909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1884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09222" y="5831989"/>
            <a:ext cx="475378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TRANSPORTATION TO THE UNITED STATES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87581" y="5981214"/>
            <a:ext cx="1391841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1885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96295" y="7241689"/>
            <a:ext cx="364141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ASSEMBLY AND INAUGURATION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12063008" y="6393964"/>
            <a:ext cx="58102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2624983" y="5072212"/>
            <a:ext cx="128249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2624983" y="7803664"/>
            <a:ext cx="1371312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1005745" y="7479814"/>
            <a:ext cx="1391841" cy="65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spc="431" dirty="0">
                <a:solidFill>
                  <a:srgbClr val="000000"/>
                </a:solidFill>
                <a:latin typeface="Alata"/>
                <a:sym typeface="Alata"/>
              </a:rPr>
              <a:t>1886</a:t>
            </a:r>
          </a:p>
        </p:txBody>
      </p:sp>
      <p:sp>
        <p:nvSpPr>
          <p:cNvPr id="22" name="Freeform 22"/>
          <p:cNvSpPr/>
          <p:nvPr/>
        </p:nvSpPr>
        <p:spPr>
          <a:xfrm>
            <a:off x="357951" y="5257257"/>
            <a:ext cx="6198959" cy="4597514"/>
          </a:xfrm>
          <a:custGeom>
            <a:avLst/>
            <a:gdLst/>
            <a:ahLst/>
            <a:cxnLst/>
            <a:rect l="l" t="t" r="r" b="b"/>
            <a:pathLst>
              <a:path w="6198959" h="4597514">
                <a:moveTo>
                  <a:pt x="0" y="0"/>
                </a:moveTo>
                <a:lnTo>
                  <a:pt x="6198959" y="0"/>
                </a:lnTo>
                <a:lnTo>
                  <a:pt x="6198959" y="4597514"/>
                </a:lnTo>
                <a:lnTo>
                  <a:pt x="0" y="459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65" r="-150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57631" y="-6815130"/>
            <a:ext cx="12312126" cy="18288000"/>
          </a:xfrm>
          <a:prstGeom prst="rect">
            <a:avLst/>
          </a:prstGeom>
          <a:gradFill rotWithShape="1">
            <a:gsLst>
              <a:gs pos="0">
                <a:srgbClr val="A6A6A6">
                  <a:alpha val="21000"/>
                </a:srgbClr>
              </a:gs>
              <a:gs pos="100000">
                <a:srgbClr val="FFFFFF">
                  <a:alpha val="21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004336" y="-2996451"/>
            <a:ext cx="10390966" cy="14879183"/>
          </a:xfrm>
          <a:prstGeom prst="rect">
            <a:avLst/>
          </a:prstGeom>
          <a:solidFill>
            <a:srgbClr val="1D3880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448434" y="1543039"/>
            <a:ext cx="8766" cy="63436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945233" y="4320053"/>
            <a:ext cx="8287780" cy="5618834"/>
            <a:chOff x="0" y="0"/>
            <a:chExt cx="11050374" cy="7491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50374" cy="7491785"/>
            </a:xfrm>
            <a:custGeom>
              <a:avLst/>
              <a:gdLst/>
              <a:ahLst/>
              <a:cxnLst/>
              <a:rect l="l" t="t" r="r" b="b"/>
              <a:pathLst>
                <a:path w="11050374" h="7491785">
                  <a:moveTo>
                    <a:pt x="0" y="0"/>
                  </a:moveTo>
                  <a:lnTo>
                    <a:pt x="11050374" y="0"/>
                  </a:lnTo>
                  <a:lnTo>
                    <a:pt x="11050374" y="7491785"/>
                  </a:lnTo>
                  <a:lnTo>
                    <a:pt x="0" y="7491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004336" y="561222"/>
            <a:ext cx="8169575" cy="3577398"/>
          </a:xfrm>
          <a:custGeom>
            <a:avLst/>
            <a:gdLst/>
            <a:ahLst/>
            <a:cxnLst/>
            <a:rect l="l" t="t" r="r" b="b"/>
            <a:pathLst>
              <a:path w="8169575" h="3577398">
                <a:moveTo>
                  <a:pt x="0" y="0"/>
                </a:moveTo>
                <a:lnTo>
                  <a:pt x="8169574" y="0"/>
                </a:lnTo>
                <a:lnTo>
                  <a:pt x="8169574" y="3577398"/>
                </a:lnTo>
                <a:lnTo>
                  <a:pt x="0" y="3577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88" b="-100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225228"/>
            <a:ext cx="1000433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48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SYMBOLISM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2266" y="1558643"/>
            <a:ext cx="8504129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SYMBOL OF FREEDOM AND DEMOCRACY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266" y="2262195"/>
            <a:ext cx="5684733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WELCOMING IMMIGRANTS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267" y="3081345"/>
            <a:ext cx="841980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FRIENDSHIP BETWEEN FRANCE AND THE UNITED STATES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267" y="4433895"/>
            <a:ext cx="5379933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LIGHT GUIDING THE WAY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2266" y="5253045"/>
            <a:ext cx="8351729" cy="497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BREAKING THE CHAINS OF OPPRESSION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2267" y="6072195"/>
            <a:ext cx="841980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THE DATE OF THE DECLARATION OF INDEPENDENCE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956456" y="-6956456"/>
            <a:ext cx="4375087" cy="18288000"/>
          </a:xfrm>
          <a:prstGeom prst="rect">
            <a:avLst/>
          </a:prstGeom>
          <a:gradFill rotWithShape="1">
            <a:gsLst>
              <a:gs pos="0">
                <a:srgbClr val="5DE0E6">
                  <a:alpha val="76000"/>
                </a:srgbClr>
              </a:gs>
              <a:gs pos="100000">
                <a:srgbClr val="004AAD">
                  <a:alpha val="76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35539" y="7159545"/>
            <a:ext cx="1661692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751467"/>
            <a:ext cx="5248537" cy="4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</a:rPr>
              <a:t>Purchasing Tickets</a:t>
            </a:r>
            <a:endParaRPr lang="en-US" sz="3000" spc="324" dirty="0">
              <a:solidFill>
                <a:srgbClr val="000000"/>
              </a:solidFill>
              <a:latin typeface="Alata"/>
              <a:sym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3652968" y="7159545"/>
            <a:ext cx="0" cy="6681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030513" y="7716394"/>
            <a:ext cx="6093373" cy="4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Pass Security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5943598" y="6491420"/>
            <a:ext cx="1" cy="6681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H="1">
            <a:off x="8077200" y="7159545"/>
            <a:ext cx="0" cy="6681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594363" y="0"/>
            <a:ext cx="602451" cy="574211"/>
            <a:chOff x="0" y="0"/>
            <a:chExt cx="812800" cy="774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23193" y="-311498"/>
            <a:ext cx="16230600" cy="4686586"/>
          </a:xfrm>
          <a:custGeom>
            <a:avLst/>
            <a:gdLst/>
            <a:ahLst/>
            <a:cxnLst/>
            <a:rect l="l" t="t" r="r" b="b"/>
            <a:pathLst>
              <a:path w="16230600" h="4686586">
                <a:moveTo>
                  <a:pt x="0" y="0"/>
                </a:moveTo>
                <a:lnTo>
                  <a:pt x="16230600" y="0"/>
                </a:lnTo>
                <a:lnTo>
                  <a:pt x="16230600" y="4686585"/>
                </a:lnTo>
                <a:lnTo>
                  <a:pt x="0" y="4686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374124" y="-91329"/>
            <a:ext cx="7570937" cy="4258652"/>
          </a:xfrm>
          <a:custGeom>
            <a:avLst/>
            <a:gdLst/>
            <a:ahLst/>
            <a:cxnLst/>
            <a:rect l="l" t="t" r="r" b="b"/>
            <a:pathLst>
              <a:path w="7570937" h="4258652">
                <a:moveTo>
                  <a:pt x="0" y="0"/>
                </a:moveTo>
                <a:lnTo>
                  <a:pt x="7570938" y="0"/>
                </a:lnTo>
                <a:lnTo>
                  <a:pt x="7570938" y="4258652"/>
                </a:lnTo>
                <a:lnTo>
                  <a:pt x="0" y="425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8" r="-4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44790" y="-114300"/>
            <a:ext cx="9998420" cy="2094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5996" spc="647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TRAVEL HINT</a:t>
            </a:r>
          </a:p>
          <a:p>
            <a:pPr algn="ctr">
              <a:lnSpc>
                <a:spcPts val="8395"/>
              </a:lnSpc>
              <a:spcBef>
                <a:spcPct val="0"/>
              </a:spcBef>
            </a:pPr>
            <a:endParaRPr lang="en-US" sz="5996" spc="647" dirty="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46272" y="5442352"/>
            <a:ext cx="5194655" cy="104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sym typeface="Alata"/>
              </a:rPr>
              <a:t>Go to the</a:t>
            </a:r>
            <a:r>
              <a:rPr lang="en-US" sz="3000" spc="324" dirty="0">
                <a:solidFill>
                  <a:srgbClr val="000000"/>
                </a:solidFill>
                <a:latin typeface="Alata"/>
              </a:rPr>
              <a:t> Official Ferry Service</a:t>
            </a:r>
            <a:endParaRPr lang="en-US" sz="3000" spc="324" dirty="0">
              <a:solidFill>
                <a:srgbClr val="000000"/>
              </a:solidFill>
              <a:latin typeface="Alata"/>
              <a:sym typeface="Alata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270864" y="-1679276"/>
            <a:ext cx="7570937" cy="4258652"/>
          </a:xfrm>
          <a:custGeom>
            <a:avLst/>
            <a:gdLst/>
            <a:ahLst/>
            <a:cxnLst/>
            <a:rect l="l" t="t" r="r" b="b"/>
            <a:pathLst>
              <a:path w="7570937" h="4258652">
                <a:moveTo>
                  <a:pt x="0" y="0"/>
                </a:moveTo>
                <a:lnTo>
                  <a:pt x="7570937" y="0"/>
                </a:lnTo>
                <a:lnTo>
                  <a:pt x="7570937" y="4258652"/>
                </a:lnTo>
                <a:lnTo>
                  <a:pt x="0" y="425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8" r="-4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7823954A-7C63-A0FE-83D4-E46F05A6E80D}"/>
              </a:ext>
            </a:extLst>
          </p:cNvPr>
          <p:cNvSpPr/>
          <p:nvPr/>
        </p:nvSpPr>
        <p:spPr>
          <a:xfrm flipH="1" flipV="1">
            <a:off x="11051657" y="6491418"/>
            <a:ext cx="0" cy="6681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93D1F423-D759-FBB8-B8CE-46737A037C62}"/>
              </a:ext>
            </a:extLst>
          </p:cNvPr>
          <p:cNvSpPr txBox="1"/>
          <p:nvPr/>
        </p:nvSpPr>
        <p:spPr>
          <a:xfrm>
            <a:off x="8048270" y="5996139"/>
            <a:ext cx="6093373" cy="4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24" dirty="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Enjoy your trip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44" b="-9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45720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1">
                <a:solidFill>
                  <a:srgbClr val="C8C8C8"/>
                </a:solidFill>
              </a:rPr>
              <a:t>NhanNgocThach – For Educational Use Only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641</Words>
  <Application>Microsoft Office PowerPoint</Application>
  <PresentationFormat>Custom</PresentationFormat>
  <Paragraphs>56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Montserrat Light</vt:lpstr>
      <vt:lpstr>Alata</vt:lpstr>
      <vt:lpstr>Arial</vt:lpstr>
      <vt:lpstr>Calibri</vt:lpstr>
      <vt:lpstr>Glacial Indifference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Iconic of the United States</dc:title>
  <cp:lastModifiedBy>Ngọc Thạch Nhan b1805657</cp:lastModifiedBy>
  <cp:revision>1</cp:revision>
  <dcterms:created xsi:type="dcterms:W3CDTF">2006-08-16T00:00:00Z</dcterms:created>
  <dcterms:modified xsi:type="dcterms:W3CDTF">2024-12-05T06:15:54Z</dcterms:modified>
  <dc:identifier>DAGYWwTw4-k</dc:identifier>
</cp:coreProperties>
</file>